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2727"/>
    <a:srgbClr val="B0E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717" autoAdjust="0"/>
  </p:normalViewPr>
  <p:slideViewPr>
    <p:cSldViewPr snapToGrid="0" snapToObjects="1">
      <p:cViewPr>
        <p:scale>
          <a:sx n="78" d="100"/>
          <a:sy n="78" d="100"/>
        </p:scale>
        <p:origin x="-1056" y="-13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 userDrawn="1"/>
        </p:nvSpPr>
        <p:spPr>
          <a:xfrm>
            <a:off x="0" y="5177552"/>
            <a:ext cx="9144000" cy="54129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 cstate="print"/>
          <a:srcRect l="469" t="13915"/>
          <a:stretch>
            <a:fillRect/>
          </a:stretch>
        </p:blipFill>
        <p:spPr>
          <a:xfrm>
            <a:off x="1563931" y="783710"/>
            <a:ext cx="5870500" cy="3132127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545168"/>
            <a:ext cx="5724862" cy="153913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3087844"/>
            <a:ext cx="5724862" cy="83933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grpSp>
        <p:nvGrpSpPr>
          <p:cNvPr id="15" name="Agrupa 8"/>
          <p:cNvGrpSpPr>
            <a:grpSpLocks/>
          </p:cNvGrpSpPr>
          <p:nvPr userDrawn="1"/>
        </p:nvGrpSpPr>
        <p:grpSpPr bwMode="auto">
          <a:xfrm>
            <a:off x="457200" y="5189311"/>
            <a:ext cx="8148638" cy="481013"/>
            <a:chOff x="395536" y="-27384"/>
            <a:chExt cx="8148289" cy="480233"/>
          </a:xfrm>
        </p:grpSpPr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-27384"/>
              <a:ext cx="1451545" cy="48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logos_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0"/>
              <a:ext cx="6696744" cy="450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ángulo 22"/>
          <p:cNvSpPr/>
          <p:nvPr userDrawn="1"/>
        </p:nvSpPr>
        <p:spPr>
          <a:xfrm>
            <a:off x="0" y="0"/>
            <a:ext cx="9144000" cy="289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52" descr="image00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1834" y="0"/>
            <a:ext cx="2309760" cy="2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952500"/>
            <a:ext cx="3807662" cy="111778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504265"/>
            <a:ext cx="3776472" cy="4637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182346"/>
            <a:ext cx="3807662" cy="261097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 cstate="print"/>
          <a:srcRect l="52272" t="8889" r="5152" b="16566"/>
          <a:stretch>
            <a:fillRect/>
          </a:stretch>
        </p:blipFill>
        <p:spPr>
          <a:xfrm>
            <a:off x="4594413" y="552824"/>
            <a:ext cx="3893127" cy="426027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8" y="952500"/>
            <a:ext cx="3792537" cy="111778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2182346"/>
            <a:ext cx="3792537" cy="261097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9" y="720809"/>
            <a:ext cx="3422075" cy="3924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385747"/>
            <a:ext cx="7718425" cy="69001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332178"/>
            <a:ext cx="7718424" cy="3810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571501"/>
            <a:ext cx="1066800" cy="4570677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571464"/>
            <a:ext cx="6437312" cy="456851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0" y="5177552"/>
            <a:ext cx="9144000" cy="54129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Agrupa 8"/>
          <p:cNvGrpSpPr>
            <a:grpSpLocks/>
          </p:cNvGrpSpPr>
          <p:nvPr userDrawn="1"/>
        </p:nvGrpSpPr>
        <p:grpSpPr bwMode="auto">
          <a:xfrm>
            <a:off x="457200" y="5189311"/>
            <a:ext cx="8148638" cy="481013"/>
            <a:chOff x="395536" y="-27384"/>
            <a:chExt cx="8148289" cy="480233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-27384"/>
              <a:ext cx="1451545" cy="48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logos_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0"/>
              <a:ext cx="6696744" cy="450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ángulo 11"/>
          <p:cNvSpPr/>
          <p:nvPr userDrawn="1"/>
        </p:nvSpPr>
        <p:spPr>
          <a:xfrm>
            <a:off x="0" y="0"/>
            <a:ext cx="9144000" cy="2892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52" descr="image00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1834" y="0"/>
            <a:ext cx="2309760" cy="2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 cstate="print"/>
          <a:srcRect l="17353" t="9412" r="17500" b="32353"/>
          <a:stretch>
            <a:fillRect/>
          </a:stretch>
        </p:blipFill>
        <p:spPr>
          <a:xfrm>
            <a:off x="1586754" y="537882"/>
            <a:ext cx="5957047" cy="332814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70500"/>
            <a:ext cx="2133600" cy="227542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70500"/>
            <a:ext cx="2895600" cy="227542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70500"/>
            <a:ext cx="2133600" cy="227542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127500"/>
            <a:ext cx="8095130" cy="714375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4826000"/>
            <a:ext cx="8095130" cy="4226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670560"/>
            <a:ext cx="5638800" cy="30480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9" y="2095500"/>
            <a:ext cx="8162365" cy="7620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9" y="2857500"/>
            <a:ext cx="8162365" cy="58416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2B1B13E-D5AF-485E-81A1-82A140076526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322294"/>
            <a:ext cx="3776472" cy="38198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2294"/>
            <a:ext cx="3776472" cy="38198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332178"/>
            <a:ext cx="3773488" cy="356564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1812396"/>
            <a:ext cx="3773488" cy="333110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2178"/>
            <a:ext cx="3776472" cy="356564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3776472" cy="333110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322294"/>
            <a:ext cx="7707406" cy="18592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261808"/>
            <a:ext cx="7707406" cy="18592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322294"/>
            <a:ext cx="3776472" cy="38198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2294"/>
            <a:ext cx="3776472" cy="18601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260911"/>
            <a:ext cx="3776472" cy="18601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322294"/>
            <a:ext cx="3776472" cy="18601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2294"/>
            <a:ext cx="3776472" cy="18601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260911"/>
            <a:ext cx="3776472" cy="18601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260911"/>
            <a:ext cx="3776472" cy="18601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2" y="262482"/>
            <a:ext cx="7691719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2" y="1322295"/>
            <a:ext cx="7691719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9569" y="529174"/>
            <a:ext cx="5724862" cy="18923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a-ES" sz="5400" dirty="0" smtClean="0">
                <a:latin typeface="Trebuchet MS"/>
                <a:cs typeface="Trebuchet MS"/>
              </a:rPr>
              <a:t>15 de novembre Dia sense alcohol</a:t>
            </a:r>
            <a:endParaRPr lang="ca-ES" sz="5400" dirty="0">
              <a:latin typeface="Trebuchet MS"/>
              <a:cs typeface="Trebuchet M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21328" y="2703760"/>
            <a:ext cx="5724862" cy="1205900"/>
          </a:xfrm>
        </p:spPr>
        <p:txBody>
          <a:bodyPr>
            <a:noAutofit/>
          </a:bodyPr>
          <a:lstStyle/>
          <a:p>
            <a:r>
              <a:rPr lang="ca-ES" sz="2800" dirty="0" smtClean="0">
                <a:latin typeface="Trebuchet MS"/>
                <a:cs typeface="Trebuchet MS"/>
              </a:rPr>
              <a:t>Setmana del cribratge </a:t>
            </a:r>
          </a:p>
          <a:p>
            <a:r>
              <a:rPr lang="ca-ES" sz="2800" dirty="0" smtClean="0">
                <a:latin typeface="Trebuchet MS"/>
                <a:cs typeface="Trebuchet MS"/>
              </a:rPr>
              <a:t>del consum d’alcohol</a:t>
            </a:r>
            <a:endParaRPr lang="ca-ES" sz="2800" dirty="0">
              <a:latin typeface="Trebuchet MS"/>
              <a:cs typeface="Trebuchet MS"/>
            </a:endParaRPr>
          </a:p>
        </p:txBody>
      </p:sp>
      <p:pic>
        <p:nvPicPr>
          <p:cNvPr id="10" name="Imagen 9" descr="veus-el-que-veus_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6782">
            <a:off x="7092557" y="2099251"/>
            <a:ext cx="1741236" cy="3024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R:\windows\TEMP\Content.Outlook\CAALH1WF\sensealcohol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26924">
            <a:off x="621644" y="2719451"/>
            <a:ext cx="2050451" cy="2079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6836308"/>
      </p:ext>
    </p:extLst>
  </p:cSld>
  <p:clrMapOvr>
    <a:masterClrMapping/>
  </p:clrMapOvr>
  <p:transition spd="med" advClick="0" advTm="2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 bwMode="auto">
          <a:xfrm>
            <a:off x="457200" y="267954"/>
            <a:ext cx="8229600" cy="117042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a-ES" sz="4000" b="1" dirty="0">
                <a:solidFill>
                  <a:srgbClr val="7191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Que pots fer si creus que tens problemes amb l’alcohol?</a:t>
            </a:r>
            <a:br>
              <a:rPr lang="ca-ES" sz="4000" b="1" dirty="0">
                <a:solidFill>
                  <a:srgbClr val="7191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</a:br>
            <a:endParaRPr lang="ca-ES" sz="4000" b="1" dirty="0">
              <a:solidFill>
                <a:srgbClr val="71913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Imatg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05" t="53847" r="29736" b="30318"/>
          <a:stretch/>
        </p:blipFill>
        <p:spPr bwMode="auto">
          <a:xfrm>
            <a:off x="6945923" y="2632271"/>
            <a:ext cx="1740877" cy="241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744901"/>
            <a:ext cx="8229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a-ES" sz="2400" dirty="0" smtClean="0">
                <a:solidFill>
                  <a:srgbClr val="262626"/>
                </a:solidFill>
                <a:latin typeface="Trebuchet MS" charset="0"/>
                <a:cs typeface="Arial" charset="0"/>
              </a:rPr>
              <a:t>Parla amb el teu </a:t>
            </a:r>
            <a:r>
              <a:rPr lang="ca-ES" sz="2400" b="1" dirty="0" smtClean="0">
                <a:latin typeface="Trebuchet MS" charset="0"/>
                <a:cs typeface="Arial" charset="0"/>
              </a:rPr>
              <a:t>metge/essa</a:t>
            </a:r>
            <a:r>
              <a:rPr lang="ca-ES" sz="2400" dirty="0" smtClean="0">
                <a:solidFill>
                  <a:srgbClr val="435620"/>
                </a:solidFill>
                <a:latin typeface="Trebuchet MS" charset="0"/>
                <a:cs typeface="Arial" charset="0"/>
              </a:rPr>
              <a:t> o </a:t>
            </a:r>
            <a:r>
              <a:rPr lang="ca-ES" sz="2400" b="1" dirty="0" smtClean="0">
                <a:latin typeface="Trebuchet MS" charset="0"/>
                <a:cs typeface="Arial" charset="0"/>
              </a:rPr>
              <a:t>infermer/a, </a:t>
            </a:r>
            <a:r>
              <a:rPr lang="ca-ES" sz="2400" dirty="0" smtClean="0">
                <a:solidFill>
                  <a:srgbClr val="262626"/>
                </a:solidFill>
                <a:latin typeface="Trebuchet MS" charset="0"/>
                <a:cs typeface="Arial" charset="0"/>
              </a:rPr>
              <a:t>et poden ajudar a reduir el teu consum o a deixar de beure en cas necessari.</a:t>
            </a:r>
            <a:endParaRPr lang="es-ES" sz="2400" dirty="0">
              <a:solidFill>
                <a:srgbClr val="262626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3104682"/>
            <a:ext cx="63128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a-ES" sz="2400" dirty="0" smtClean="0">
                <a:solidFill>
                  <a:srgbClr val="262626"/>
                </a:solidFill>
                <a:latin typeface="Trebuchet MS" charset="0"/>
                <a:cs typeface="Arial" charset="0"/>
              </a:rPr>
              <a:t>Pots acudir al </a:t>
            </a:r>
            <a:r>
              <a:rPr lang="ca-ES" sz="2400" b="1" dirty="0" smtClean="0">
                <a:latin typeface="Trebuchet MS" charset="0"/>
                <a:cs typeface="Arial" charset="0"/>
              </a:rPr>
              <a:t>Centre d’Atenció i Seguiment de les Drogodependències </a:t>
            </a:r>
            <a:r>
              <a:rPr lang="ca-ES" sz="2400" b="1" dirty="0" smtClean="0">
                <a:solidFill>
                  <a:srgbClr val="435620"/>
                </a:solidFill>
                <a:latin typeface="Trebuchet MS" charset="0"/>
                <a:cs typeface="Arial" charset="0"/>
              </a:rPr>
              <a:t>(CAS) </a:t>
            </a:r>
            <a:r>
              <a:rPr lang="ca-ES" sz="2400" dirty="0" smtClean="0">
                <a:solidFill>
                  <a:srgbClr val="262626"/>
                </a:solidFill>
                <a:latin typeface="Trebuchet MS" charset="0"/>
                <a:cs typeface="Arial" charset="0"/>
              </a:rPr>
              <a:t>de la teva zona per a rebre un tractament especialitzat.</a:t>
            </a:r>
            <a:endParaRPr lang="es-ES" sz="2400" dirty="0" smtClean="0">
              <a:solidFill>
                <a:srgbClr val="262626"/>
              </a:solidFill>
              <a:latin typeface="Trebuchet MS" charset="0"/>
            </a:endParaRPr>
          </a:p>
          <a:p>
            <a:endParaRPr lang="es-ES" sz="2400" dirty="0">
              <a:solidFill>
                <a:srgbClr val="262626"/>
              </a:solidFill>
            </a:endParaRPr>
          </a:p>
        </p:txBody>
      </p:sp>
      <p:pic>
        <p:nvPicPr>
          <p:cNvPr id="9" name="Imagen 8" descr="veus-el-que-veus_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6782">
            <a:off x="8270517" y="78921"/>
            <a:ext cx="738454" cy="1282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7902254"/>
      </p:ext>
    </p:extLst>
  </p:cSld>
  <p:clrMapOvr>
    <a:masterClrMapping/>
  </p:clrMapOvr>
  <p:transition advClick="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6142" y="2538604"/>
            <a:ext cx="7691719" cy="2689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ca-ES" dirty="0">
                <a:solidFill>
                  <a:srgbClr val="262626"/>
                </a:solidFill>
                <a:latin typeface="Trebuchet MS" charset="0"/>
              </a:rPr>
              <a:t>Promoure </a:t>
            </a:r>
            <a:r>
              <a:rPr lang="ca-ES" b="1" dirty="0">
                <a:solidFill>
                  <a:srgbClr val="262626"/>
                </a:solidFill>
                <a:latin typeface="Trebuchet MS" charset="0"/>
              </a:rPr>
              <a:t>consciència</a:t>
            </a:r>
            <a:r>
              <a:rPr lang="ca-ES" dirty="0">
                <a:solidFill>
                  <a:srgbClr val="262626"/>
                </a:solidFill>
                <a:latin typeface="Trebuchet MS" charset="0"/>
              </a:rPr>
              <a:t> sobre els </a:t>
            </a:r>
            <a:r>
              <a:rPr lang="ca-ES" b="1" dirty="0">
                <a:solidFill>
                  <a:srgbClr val="262626"/>
                </a:solidFill>
                <a:latin typeface="Trebuchet MS" charset="0"/>
              </a:rPr>
              <a:t>riscs</a:t>
            </a:r>
            <a:r>
              <a:rPr lang="ca-ES" dirty="0">
                <a:solidFill>
                  <a:srgbClr val="262626"/>
                </a:solidFill>
                <a:latin typeface="Trebuchet MS" charset="0"/>
              </a:rPr>
              <a:t> </a:t>
            </a:r>
            <a:r>
              <a:rPr lang="ca-ES" dirty="0" smtClean="0">
                <a:solidFill>
                  <a:srgbClr val="262626"/>
                </a:solidFill>
                <a:latin typeface="Trebuchet MS" charset="0"/>
              </a:rPr>
              <a:t>associats </a:t>
            </a:r>
            <a:r>
              <a:rPr lang="ca-ES" dirty="0">
                <a:solidFill>
                  <a:srgbClr val="262626"/>
                </a:solidFill>
                <a:latin typeface="Trebuchet MS" charset="0"/>
              </a:rPr>
              <a:t>al </a:t>
            </a:r>
            <a:r>
              <a:rPr lang="ca-ES" b="1" dirty="0">
                <a:solidFill>
                  <a:srgbClr val="262626"/>
                </a:solidFill>
                <a:latin typeface="Trebuchet MS" charset="0"/>
              </a:rPr>
              <a:t>consum </a:t>
            </a:r>
            <a:r>
              <a:rPr lang="ca-ES" b="1" dirty="0" smtClean="0">
                <a:solidFill>
                  <a:srgbClr val="262626"/>
                </a:solidFill>
                <a:latin typeface="Trebuchet MS" charset="0"/>
              </a:rPr>
              <a:t>d’alcohol</a:t>
            </a:r>
            <a:endParaRPr lang="ca-ES" dirty="0">
              <a:solidFill>
                <a:srgbClr val="262626"/>
              </a:solidFill>
              <a:latin typeface="Trebuchet MS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ca-ES" b="1" dirty="0" smtClean="0">
                <a:solidFill>
                  <a:srgbClr val="262626"/>
                </a:solidFill>
                <a:latin typeface="Trebuchet MS" charset="0"/>
              </a:rPr>
              <a:t>Informar</a:t>
            </a:r>
            <a:r>
              <a:rPr lang="ca-ES" dirty="0" smtClean="0">
                <a:solidFill>
                  <a:srgbClr val="262626"/>
                </a:solidFill>
                <a:latin typeface="Trebuchet MS" charset="0"/>
              </a:rPr>
              <a:t> </a:t>
            </a:r>
            <a:r>
              <a:rPr lang="ca-ES" dirty="0">
                <a:solidFill>
                  <a:srgbClr val="262626"/>
                </a:solidFill>
                <a:latin typeface="Trebuchet MS" charset="0"/>
              </a:rPr>
              <a:t>als usuaris de </a:t>
            </a:r>
            <a:r>
              <a:rPr lang="ca-ES" smtClean="0">
                <a:solidFill>
                  <a:srgbClr val="262626"/>
                </a:solidFill>
                <a:latin typeface="Trebuchet MS" charset="0"/>
              </a:rPr>
              <a:t>l’Atenció Primària </a:t>
            </a:r>
            <a:r>
              <a:rPr lang="ca-ES" dirty="0">
                <a:solidFill>
                  <a:srgbClr val="262626"/>
                </a:solidFill>
                <a:latin typeface="Trebuchet MS" charset="0"/>
              </a:rPr>
              <a:t>sobre els </a:t>
            </a:r>
            <a:r>
              <a:rPr lang="ca-ES" b="1" dirty="0" smtClean="0">
                <a:solidFill>
                  <a:srgbClr val="262626"/>
                </a:solidFill>
                <a:latin typeface="Trebuchet MS" charset="0"/>
              </a:rPr>
              <a:t>límits </a:t>
            </a:r>
            <a:r>
              <a:rPr lang="ca-ES" b="1" dirty="0">
                <a:solidFill>
                  <a:srgbClr val="262626"/>
                </a:solidFill>
                <a:latin typeface="Trebuchet MS" charset="0"/>
              </a:rPr>
              <a:t>del consum de risc d’alcohol </a:t>
            </a:r>
            <a:r>
              <a:rPr lang="ca-ES" dirty="0">
                <a:solidFill>
                  <a:srgbClr val="262626"/>
                </a:solidFill>
                <a:latin typeface="Trebuchet MS" charset="0"/>
              </a:rPr>
              <a:t>i </a:t>
            </a:r>
            <a:r>
              <a:rPr lang="ca-ES" dirty="0" smtClean="0">
                <a:solidFill>
                  <a:srgbClr val="262626"/>
                </a:solidFill>
                <a:latin typeface="Trebuchet MS" charset="0"/>
              </a:rPr>
              <a:t>sobre </a:t>
            </a:r>
            <a:r>
              <a:rPr lang="ca-ES" b="1" dirty="0">
                <a:solidFill>
                  <a:srgbClr val="262626"/>
                </a:solidFill>
                <a:latin typeface="Trebuchet MS" charset="0"/>
              </a:rPr>
              <a:t>on demanar ajuda </a:t>
            </a:r>
            <a:r>
              <a:rPr lang="ca-ES" dirty="0">
                <a:solidFill>
                  <a:srgbClr val="262626"/>
                </a:solidFill>
                <a:latin typeface="Trebuchet MS" charset="0"/>
              </a:rPr>
              <a:t>en cas de patir </a:t>
            </a:r>
            <a:r>
              <a:rPr lang="ca-ES" dirty="0" smtClean="0">
                <a:solidFill>
                  <a:srgbClr val="262626"/>
                </a:solidFill>
                <a:latin typeface="Trebuchet MS" charset="0"/>
              </a:rPr>
              <a:t>problemes</a:t>
            </a:r>
            <a:endParaRPr lang="ca-ES" dirty="0">
              <a:solidFill>
                <a:srgbClr val="262626"/>
              </a:solidFill>
              <a:latin typeface="Trebuchet MS" charset="0"/>
            </a:endParaRPr>
          </a:p>
        </p:txBody>
      </p:sp>
      <p:sp>
        <p:nvSpPr>
          <p:cNvPr id="9" name="Títol 9"/>
          <p:cNvSpPr>
            <a:spLocks noGrp="1"/>
          </p:cNvSpPr>
          <p:nvPr>
            <p:ph type="title"/>
          </p:nvPr>
        </p:nvSpPr>
        <p:spPr>
          <a:xfrm>
            <a:off x="1258888" y="341313"/>
            <a:ext cx="6626225" cy="15033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a-ES" sz="4000" b="1" dirty="0" smtClean="0">
                <a:solidFill>
                  <a:srgbClr val="7191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Objectius de la setmana del cribratge del consum d’alcohol</a:t>
            </a:r>
            <a:endParaRPr lang="ca-E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Imagen 10" descr="veus-el-que-veus_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6782">
            <a:off x="8270517" y="78921"/>
            <a:ext cx="738454" cy="1282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34618470"/>
      </p:ext>
    </p:extLst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65119" y="1743456"/>
            <a:ext cx="7959553" cy="320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Char char="ü"/>
            </a:pPr>
            <a:endParaRPr lang="ca-ES" sz="2800" dirty="0" smtClean="0">
              <a:solidFill>
                <a:srgbClr val="262626"/>
              </a:solidFill>
              <a:latin typeface="Trebuchet MS" charset="0"/>
            </a:endParaRPr>
          </a:p>
          <a:p>
            <a:pPr>
              <a:lnSpc>
                <a:spcPct val="90000"/>
              </a:lnSpc>
            </a:pPr>
            <a:r>
              <a:rPr lang="ca-ES" sz="2800" dirty="0" smtClean="0">
                <a:solidFill>
                  <a:srgbClr val="262626"/>
                </a:solidFill>
                <a:latin typeface="Trebuchet MS" charset="0"/>
              </a:rPr>
              <a:t>Produeix efectes </a:t>
            </a:r>
            <a:r>
              <a:rPr lang="ca-ES" sz="2800" b="1" dirty="0" smtClean="0">
                <a:solidFill>
                  <a:srgbClr val="262626"/>
                </a:solidFill>
                <a:latin typeface="Trebuchet MS" charset="0"/>
              </a:rPr>
              <a:t>gratificants</a:t>
            </a:r>
            <a:r>
              <a:rPr lang="ca-ES" sz="2800" dirty="0" smtClean="0">
                <a:solidFill>
                  <a:srgbClr val="262626"/>
                </a:solidFill>
                <a:latin typeface="Trebuchet MS" charset="0"/>
              </a:rPr>
              <a:t>, </a:t>
            </a:r>
            <a:r>
              <a:rPr lang="ca-ES" sz="2800" b="1" dirty="0" smtClean="0">
                <a:solidFill>
                  <a:srgbClr val="262626"/>
                </a:solidFill>
                <a:latin typeface="Trebuchet MS" charset="0"/>
              </a:rPr>
              <a:t>plaer </a:t>
            </a:r>
            <a:r>
              <a:rPr lang="ca-ES" sz="2800" dirty="0" smtClean="0">
                <a:solidFill>
                  <a:srgbClr val="262626"/>
                </a:solidFill>
                <a:latin typeface="Trebuchet MS" charset="0"/>
              </a:rPr>
              <a:t>i facilita la </a:t>
            </a:r>
            <a:r>
              <a:rPr lang="ca-ES" sz="2800" b="1" dirty="0" smtClean="0">
                <a:solidFill>
                  <a:srgbClr val="262626"/>
                </a:solidFill>
                <a:latin typeface="Trebuchet MS" charset="0"/>
              </a:rPr>
              <a:t>sociabilitat</a:t>
            </a:r>
            <a:endParaRPr lang="ca-ES" sz="1800" dirty="0" smtClean="0">
              <a:solidFill>
                <a:srgbClr val="262626"/>
              </a:solidFill>
              <a:latin typeface="Trebuchet MS" charset="0"/>
            </a:endParaRPr>
          </a:p>
          <a:p>
            <a:pPr algn="r">
              <a:lnSpc>
                <a:spcPct val="90000"/>
              </a:lnSpc>
            </a:pPr>
            <a:r>
              <a:rPr lang="ca-ES" sz="4000" b="1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</a:rPr>
              <a:t> ...però</a:t>
            </a:r>
          </a:p>
          <a:p>
            <a:pPr>
              <a:lnSpc>
                <a:spcPct val="90000"/>
              </a:lnSpc>
            </a:pPr>
            <a:endParaRPr lang="ca-ES" sz="1800" b="1" dirty="0" smtClean="0">
              <a:solidFill>
                <a:srgbClr val="7191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</a:endParaRPr>
          </a:p>
          <a:p>
            <a:pPr>
              <a:lnSpc>
                <a:spcPct val="90000"/>
              </a:lnSpc>
            </a:pPr>
            <a:r>
              <a:rPr lang="ca-ES" sz="3600" b="1" dirty="0" smtClean="0">
                <a:solidFill>
                  <a:srgbClr val="719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</a:rPr>
              <a:t>També </a:t>
            </a:r>
            <a:r>
              <a:rPr lang="ca-ES" sz="3600" b="1" u="sng" dirty="0" smtClean="0">
                <a:solidFill>
                  <a:srgbClr val="719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</a:rPr>
              <a:t>comporta riscos</a:t>
            </a:r>
            <a:r>
              <a:rPr lang="ca-ES" sz="3600" b="1" dirty="0" smtClean="0">
                <a:solidFill>
                  <a:srgbClr val="719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</a:rPr>
              <a:t> per a la salut, baralles...  si es beu en excés</a:t>
            </a:r>
            <a:endParaRPr lang="ca-ES" sz="3600" b="1" dirty="0">
              <a:solidFill>
                <a:srgbClr val="7191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charset="0"/>
            </a:endParaRPr>
          </a:p>
          <a:p>
            <a:pPr>
              <a:lnSpc>
                <a:spcPct val="90000"/>
              </a:lnSpc>
            </a:pPr>
            <a:endParaRPr lang="ca-ES" sz="3200" dirty="0">
              <a:solidFill>
                <a:srgbClr val="262626"/>
              </a:solidFill>
              <a:latin typeface="Trebuchet MS" charset="0"/>
            </a:endParaRPr>
          </a:p>
        </p:txBody>
      </p:sp>
      <p:sp>
        <p:nvSpPr>
          <p:cNvPr id="5" name="Títol 9"/>
          <p:cNvSpPr>
            <a:spLocks noGrp="1"/>
          </p:cNvSpPr>
          <p:nvPr>
            <p:ph type="title"/>
          </p:nvPr>
        </p:nvSpPr>
        <p:spPr>
          <a:xfrm>
            <a:off x="463296" y="440499"/>
            <a:ext cx="8461248" cy="94462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4000" b="1" dirty="0">
                <a:solidFill>
                  <a:srgbClr val="7191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El consum d’alcohol </a:t>
            </a:r>
            <a:r>
              <a:rPr lang="ca-ES" sz="4000" b="1" dirty="0" smtClean="0">
                <a:solidFill>
                  <a:srgbClr val="7191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en </a:t>
            </a:r>
            <a:r>
              <a:rPr lang="ca-ES" sz="4000" b="1" dirty="0">
                <a:solidFill>
                  <a:srgbClr val="7191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petites </a:t>
            </a:r>
            <a:r>
              <a:rPr lang="ca-ES" sz="4000" b="1" dirty="0" smtClean="0">
                <a:solidFill>
                  <a:srgbClr val="7191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quantitats...</a:t>
            </a:r>
            <a:endParaRPr lang="ca-E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Imagen 7" descr="veus-el-que-veus_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6782">
            <a:off x="8270517" y="78921"/>
            <a:ext cx="738454" cy="1282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6891440"/>
      </p:ext>
    </p:extLst>
  </p:cSld>
  <p:clrMapOvr>
    <a:masterClrMapping/>
  </p:clrMapOvr>
  <p:transition spd="med" advClick="0" advTm="17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 bwMode="auto">
          <a:xfrm>
            <a:off x="0" y="239361"/>
            <a:ext cx="9144000" cy="85425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sz="4000" b="1" dirty="0">
                <a:solidFill>
                  <a:srgbClr val="7191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Veus el que beus?</a:t>
            </a:r>
          </a:p>
        </p:txBody>
      </p:sp>
      <p:pic>
        <p:nvPicPr>
          <p:cNvPr id="5" name="Picture 9" descr="begude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8924" y="2482620"/>
            <a:ext cx="2235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egude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025" y="2533420"/>
            <a:ext cx="208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23631" y="3940791"/>
            <a:ext cx="3532187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1900"/>
              </a:lnSpc>
            </a:pPr>
            <a:r>
              <a:rPr lang="ca-ES" sz="1800" b="1" dirty="0">
                <a:solidFill>
                  <a:srgbClr val="404040"/>
                </a:solidFill>
                <a:latin typeface="Trebuchet MS" charset="0"/>
                <a:cs typeface="Times New Roman" charset="0"/>
              </a:rPr>
              <a:t>Una copa de vi, cava o cervesa </a:t>
            </a:r>
          </a:p>
          <a:p>
            <a:pPr algn="ctr"/>
            <a:r>
              <a:rPr lang="ca-ES" sz="1800" b="1" dirty="0">
                <a:solidFill>
                  <a:srgbClr val="404040"/>
                </a:solidFill>
                <a:latin typeface="Trebuchet MS" charset="0"/>
                <a:cs typeface="Times New Roman" charset="0"/>
              </a:rPr>
              <a:t>Un cigaló o xopet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95825" y="3925116"/>
            <a:ext cx="3532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a-ES" sz="1800" b="1" dirty="0">
                <a:solidFill>
                  <a:srgbClr val="404040"/>
                </a:solidFill>
                <a:latin typeface="Trebuchet MS" charset="0"/>
                <a:cs typeface="Times New Roman" charset="0"/>
              </a:rPr>
              <a:t>Una copa de conyac</a:t>
            </a:r>
          </a:p>
          <a:p>
            <a:pPr algn="ctr"/>
            <a:r>
              <a:rPr lang="ca-ES" sz="1800" b="1" dirty="0">
                <a:solidFill>
                  <a:srgbClr val="404040"/>
                </a:solidFill>
                <a:latin typeface="Trebuchet MS" charset="0"/>
                <a:cs typeface="Times New Roman" charset="0"/>
              </a:rPr>
              <a:t>Un whisky, un cubata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42988" y="4612685"/>
            <a:ext cx="3241675" cy="46166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rebuchet MS" charset="0"/>
                <a:cs typeface="Times New Roman" charset="0"/>
              </a:rPr>
              <a:t>Equivalent </a:t>
            </a:r>
            <a:r>
              <a:rPr lang="en-US" sz="2400" b="1" dirty="0">
                <a:solidFill>
                  <a:schemeClr val="bg1"/>
                </a:solidFill>
                <a:latin typeface="Trebuchet MS" charset="0"/>
                <a:cs typeface="Times New Roman" charset="0"/>
              </a:rPr>
              <a:t>a 1 UBE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859338" y="4602425"/>
            <a:ext cx="3124200" cy="46166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rebuchet MS" charset="0"/>
                <a:cs typeface="Times New Roman" charset="0"/>
              </a:rPr>
              <a:t>Equivalent </a:t>
            </a:r>
            <a:r>
              <a:rPr lang="en-US" sz="2400" b="1" dirty="0">
                <a:solidFill>
                  <a:schemeClr val="bg1"/>
                </a:solidFill>
                <a:latin typeface="Trebuchet MS" charset="0"/>
                <a:cs typeface="Times New Roman" charset="0"/>
              </a:rPr>
              <a:t>a 2 UBE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52667" y="1186160"/>
            <a:ext cx="8101869" cy="120032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a-ES" sz="2400" dirty="0">
                <a:solidFill>
                  <a:schemeClr val="bg1"/>
                </a:solidFill>
                <a:latin typeface="Trebuchet MS"/>
                <a:cs typeface="Trebuchet MS"/>
              </a:rPr>
              <a:t>Per a facilitar el càlcul del que beus, utilitzem una mesura anomenada </a:t>
            </a:r>
            <a:r>
              <a:rPr lang="ca-ES" sz="2400" b="1" dirty="0">
                <a:solidFill>
                  <a:schemeClr val="bg1"/>
                </a:solidFill>
                <a:latin typeface="Trebuchet MS"/>
                <a:cs typeface="Trebuchet MS"/>
              </a:rPr>
              <a:t>Unitat Beguda Estàndard (UBE)</a:t>
            </a:r>
          </a:p>
          <a:p>
            <a:pPr algn="ctr"/>
            <a:r>
              <a:rPr lang="ca-ES" sz="2400" b="1" dirty="0">
                <a:solidFill>
                  <a:schemeClr val="bg1"/>
                </a:solidFill>
                <a:latin typeface="Trebuchet MS"/>
                <a:cs typeface="Trebuchet MS"/>
              </a:rPr>
              <a:t>1 UBE = 10 </a:t>
            </a:r>
            <a:r>
              <a:rPr lang="ca-ES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gr. </a:t>
            </a:r>
            <a:r>
              <a:rPr lang="ca-ES" sz="2400" b="1" dirty="0">
                <a:solidFill>
                  <a:schemeClr val="bg1"/>
                </a:solidFill>
                <a:latin typeface="Trebuchet MS"/>
                <a:cs typeface="Trebuchet MS"/>
              </a:rPr>
              <a:t>alcohol pur</a:t>
            </a:r>
          </a:p>
        </p:txBody>
      </p:sp>
      <p:pic>
        <p:nvPicPr>
          <p:cNvPr id="14" name="Imagen 13" descr="veus-el-que-veus_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6782">
            <a:off x="8270517" y="78921"/>
            <a:ext cx="738454" cy="1282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3282120"/>
      </p:ext>
    </p:extLst>
  </p:cSld>
  <p:clrMapOvr>
    <a:masterClrMapping/>
  </p:clrMapOvr>
  <p:transition spd="med" advClick="0" advTm="3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 bwMode="auto">
          <a:xfrm>
            <a:off x="457200" y="245237"/>
            <a:ext cx="8229600" cy="83661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sz="4000" b="1" dirty="0">
                <a:solidFill>
                  <a:srgbClr val="7191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Quan es beu massa?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8341" y="987938"/>
            <a:ext cx="712353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ca-E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charset="0"/>
                <a:cs typeface="Arial" charset="0"/>
              </a:rPr>
              <a:t>Si beus per sobre dels límits de </a:t>
            </a:r>
            <a:r>
              <a:rPr lang="ca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charset="0"/>
                <a:cs typeface="Arial" charset="0"/>
              </a:rPr>
              <a:t>risc</a:t>
            </a:r>
            <a:endParaRPr lang="ca-E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ca-E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charset="0"/>
                <a:cs typeface="Arial" charset="0"/>
              </a:rPr>
              <a:t>Quins </a:t>
            </a:r>
            <a:r>
              <a:rPr lang="ca-E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charset="0"/>
                <a:cs typeface="Arial" charset="0"/>
              </a:rPr>
              <a:t>són</a:t>
            </a:r>
            <a:r>
              <a:rPr lang="ca-E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charset="0"/>
                <a:cs typeface="Arial" charset="0"/>
              </a:rPr>
              <a:t>?</a:t>
            </a:r>
            <a:endParaRPr lang="ca-ES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charset="0"/>
              <a:cs typeface="Arial" charset="0"/>
            </a:endParaRPr>
          </a:p>
        </p:txBody>
      </p:sp>
      <p:graphicFrame>
        <p:nvGraphicFramePr>
          <p:cNvPr id="6" name="Ta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2690080"/>
              </p:ext>
            </p:extLst>
          </p:nvPr>
        </p:nvGraphicFramePr>
        <p:xfrm>
          <a:off x="971550" y="2444518"/>
          <a:ext cx="7416800" cy="18732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22425"/>
                <a:gridCol w="1700213"/>
                <a:gridCol w="1930400"/>
                <a:gridCol w="2163762"/>
              </a:tblGrid>
              <a:tr h="749300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Times New Roman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UBE /dia</a:t>
                      </a:r>
                      <a:endParaRPr kumimoji="0" lang="ca-E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UBE /setmana</a:t>
                      </a:r>
                      <a:endParaRPr kumimoji="0" lang="ca-E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UBE /ocasió consum</a:t>
                      </a:r>
                      <a:endParaRPr kumimoji="0" lang="ca-E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Gothic" charset="0"/>
                          <a:ea typeface="Times New Roman" charset="0"/>
                          <a:cs typeface="Arial" charset="0"/>
                        </a:rPr>
                        <a:t>Homes</a:t>
                      </a:r>
                      <a:endParaRPr kumimoji="0" lang="ca-E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màx. 4</a:t>
                      </a:r>
                      <a:endParaRPr kumimoji="0" lang="ca-E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màx. 28</a:t>
                      </a:r>
                      <a:endParaRPr kumimoji="0" lang="ca-E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màx. 6</a:t>
                      </a:r>
                      <a:endParaRPr kumimoji="0" lang="ca-E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Century Gothic" charset="0"/>
                          <a:ea typeface="Times New Roman" charset="0"/>
                          <a:cs typeface="Arial" charset="0"/>
                        </a:rPr>
                        <a:t>Dones</a:t>
                      </a:r>
                      <a:endParaRPr kumimoji="0" lang="ca-E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màx. 2</a:t>
                      </a:r>
                      <a:endParaRPr kumimoji="0" lang="ca-E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màx. 17</a:t>
                      </a:r>
                      <a:endParaRPr kumimoji="0" lang="ca-E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Times New Roman" charset="0"/>
                          <a:cs typeface="Arial" charset="0"/>
                        </a:rPr>
                        <a:t>màx. 5</a:t>
                      </a:r>
                      <a:endParaRPr kumimoji="0" lang="ca-E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1550" y="4460703"/>
            <a:ext cx="7416800" cy="369332"/>
          </a:xfrm>
          <a:prstGeom prst="rect">
            <a:avLst/>
          </a:prstGeom>
          <a:solidFill>
            <a:srgbClr val="812727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chemeClr val="bg1"/>
                </a:solidFill>
                <a:latin typeface="Trebuchet MS" charset="0"/>
                <a:cs typeface="Arial" charset="0"/>
              </a:rPr>
              <a:t>Es recomana beure menys i no superar mai aquests límits</a:t>
            </a:r>
            <a:endParaRPr lang="ca-ES" dirty="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1F2EF"/>
              </a:clrFrom>
              <a:clrTo>
                <a:srgbClr val="E1F2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07" t="30141" r="41313" b="59032"/>
          <a:stretch>
            <a:fillRect/>
          </a:stretch>
        </p:blipFill>
        <p:spPr bwMode="auto">
          <a:xfrm>
            <a:off x="1077381" y="2490557"/>
            <a:ext cx="1420711" cy="67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 descr="veus-el-que-veus_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6782">
            <a:off x="8270517" y="78921"/>
            <a:ext cx="738454" cy="1282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8981522"/>
      </p:ext>
    </p:extLst>
  </p:cSld>
  <p:clrMapOvr>
    <a:masterClrMapping/>
  </p:clrMapOvr>
  <p:transition spd="med" advClick="0" advTm="3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 bwMode="auto">
          <a:xfrm>
            <a:off x="2068166" y="290574"/>
            <a:ext cx="5057715" cy="81897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sz="4000" b="1" dirty="0">
                <a:solidFill>
                  <a:srgbClr val="7191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Quan estàs en risc?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1321355"/>
            <a:ext cx="827881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14350" indent="-514350">
              <a:spcAft>
                <a:spcPts val="1200"/>
              </a:spcAft>
            </a:pPr>
            <a:r>
              <a:rPr lang="ca-ES" sz="2400" b="1" dirty="0" smtClean="0">
                <a:solidFill>
                  <a:srgbClr val="262626"/>
                </a:solidFill>
                <a:latin typeface="Trebuchet MS" charset="0"/>
              </a:rPr>
              <a:t>1.  Si </a:t>
            </a:r>
            <a:r>
              <a:rPr lang="ca-ES" sz="2400" b="1" dirty="0">
                <a:solidFill>
                  <a:srgbClr val="262626"/>
                </a:solidFill>
                <a:latin typeface="Trebuchet MS" charset="0"/>
              </a:rPr>
              <a:t>tens problemes que </a:t>
            </a:r>
            <a:r>
              <a:rPr lang="ca-ES" sz="2400" b="1" dirty="0" smtClean="0">
                <a:solidFill>
                  <a:srgbClr val="262626"/>
                </a:solidFill>
                <a:latin typeface="Trebuchet MS" charset="0"/>
              </a:rPr>
              <a:t>es poden agreujar </a:t>
            </a:r>
            <a:r>
              <a:rPr lang="ca-ES" sz="2400" b="1" dirty="0">
                <a:solidFill>
                  <a:srgbClr val="262626"/>
                </a:solidFill>
                <a:latin typeface="Trebuchet MS" charset="0"/>
              </a:rPr>
              <a:t>amb  el consum </a:t>
            </a:r>
            <a:r>
              <a:rPr lang="ca-ES" sz="2400" b="1" dirty="0" smtClean="0">
                <a:solidFill>
                  <a:srgbClr val="262626"/>
                </a:solidFill>
                <a:latin typeface="Trebuchet MS" charset="0"/>
              </a:rPr>
              <a:t>d’alcohol</a:t>
            </a:r>
            <a:r>
              <a:rPr lang="ca-ES" sz="2400" dirty="0" smtClean="0">
                <a:solidFill>
                  <a:srgbClr val="262626"/>
                </a:solidFill>
                <a:latin typeface="Trebuchet MS" charset="0"/>
              </a:rPr>
              <a:t>:</a:t>
            </a:r>
          </a:p>
          <a:p>
            <a:pPr marL="971550" lvl="1" indent="-514350">
              <a:spcAft>
                <a:spcPts val="1200"/>
              </a:spcAft>
              <a:buFont typeface="Arial"/>
              <a:buChar char="•"/>
            </a:pPr>
            <a:r>
              <a:rPr lang="ca-ES" sz="2400" dirty="0" smtClean="0">
                <a:solidFill>
                  <a:srgbClr val="262626"/>
                </a:solidFill>
                <a:latin typeface="Trebuchet MS" charset="0"/>
              </a:rPr>
              <a:t>Físics </a:t>
            </a:r>
            <a:r>
              <a:rPr lang="ca-ES" sz="2400" dirty="0">
                <a:solidFill>
                  <a:srgbClr val="262626"/>
                </a:solidFill>
                <a:latin typeface="Trebuchet MS" charset="0"/>
              </a:rPr>
              <a:t>(hepatitis, gastritis, diabetis</a:t>
            </a:r>
            <a:r>
              <a:rPr lang="ca-ES" sz="2400" dirty="0" smtClean="0">
                <a:solidFill>
                  <a:srgbClr val="262626"/>
                </a:solidFill>
                <a:latin typeface="Trebuchet MS" charset="0"/>
              </a:rPr>
              <a:t>)</a:t>
            </a:r>
          </a:p>
          <a:p>
            <a:pPr marL="971550" lvl="1" indent="-514350">
              <a:spcAft>
                <a:spcPts val="1200"/>
              </a:spcAft>
              <a:buFont typeface="Arial"/>
              <a:buChar char="•"/>
            </a:pPr>
            <a:r>
              <a:rPr lang="ca-ES" sz="2400" dirty="0" smtClean="0">
                <a:solidFill>
                  <a:srgbClr val="262626"/>
                </a:solidFill>
                <a:latin typeface="Trebuchet MS" charset="0"/>
              </a:rPr>
              <a:t>Psíquics </a:t>
            </a:r>
            <a:r>
              <a:rPr lang="ca-ES" sz="2400" dirty="0">
                <a:solidFill>
                  <a:srgbClr val="262626"/>
                </a:solidFill>
                <a:latin typeface="Trebuchet MS" charset="0"/>
              </a:rPr>
              <a:t>(depressió, ansietat, falta de memòria) </a:t>
            </a:r>
            <a:endParaRPr lang="ca-ES" sz="2400" dirty="0" smtClean="0">
              <a:solidFill>
                <a:srgbClr val="262626"/>
              </a:solidFill>
              <a:latin typeface="Trebuchet MS" charset="0"/>
            </a:endParaRPr>
          </a:p>
          <a:p>
            <a:pPr marL="971550" lvl="1" indent="-514350">
              <a:spcAft>
                <a:spcPts val="1200"/>
              </a:spcAft>
              <a:buFont typeface="Arial"/>
              <a:buChar char="•"/>
            </a:pPr>
            <a:r>
              <a:rPr lang="ca-ES" sz="2400" dirty="0" smtClean="0">
                <a:solidFill>
                  <a:srgbClr val="262626"/>
                </a:solidFill>
                <a:latin typeface="Trebuchet MS" charset="0"/>
              </a:rPr>
              <a:t>Socials </a:t>
            </a:r>
            <a:r>
              <a:rPr lang="ca-ES" sz="2400" dirty="0">
                <a:solidFill>
                  <a:srgbClr val="262626"/>
                </a:solidFill>
                <a:latin typeface="Trebuchet MS" charset="0"/>
              </a:rPr>
              <a:t>(conflictes familiars, baix rendiment laboral).</a:t>
            </a:r>
            <a:endParaRPr lang="es-ES" sz="2400" dirty="0">
              <a:solidFill>
                <a:srgbClr val="262626"/>
              </a:solidFill>
              <a:latin typeface="Trebuchet MS" charset="0"/>
            </a:endParaRPr>
          </a:p>
          <a:p>
            <a:pPr marL="514350" indent="-514350">
              <a:buFontTx/>
              <a:buChar char="•"/>
            </a:pPr>
            <a:endParaRPr lang="ca-ES" sz="2400" dirty="0">
              <a:solidFill>
                <a:srgbClr val="262626"/>
              </a:solidFill>
              <a:latin typeface="Trebuchet MS" charset="0"/>
            </a:endParaRPr>
          </a:p>
        </p:txBody>
      </p:sp>
      <p:pic>
        <p:nvPicPr>
          <p:cNvPr id="8" name="Imagen 7" descr="veus-el-que-veus_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6782">
            <a:off x="8270517" y="78921"/>
            <a:ext cx="738454" cy="1282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34116904"/>
      </p:ext>
    </p:extLst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7749816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16" y="1723725"/>
            <a:ext cx="1513191" cy="26266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1469" y="1721926"/>
            <a:ext cx="1505762" cy="3121256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 bwMode="auto">
          <a:xfrm>
            <a:off x="457200" y="337855"/>
            <a:ext cx="8229600" cy="61249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sz="4000" b="1" dirty="0">
                <a:solidFill>
                  <a:srgbClr val="7191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Quan estàs en risc?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6289" y="1211418"/>
            <a:ext cx="845978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ca-ES" sz="2400" b="1" dirty="0">
                <a:solidFill>
                  <a:srgbClr val="262626"/>
                </a:solidFill>
                <a:latin typeface="Trebuchet MS" charset="0"/>
              </a:rPr>
              <a:t>2</a:t>
            </a:r>
            <a:r>
              <a:rPr lang="ca-ES" sz="2400" b="1" dirty="0" smtClean="0">
                <a:solidFill>
                  <a:srgbClr val="262626"/>
                </a:solidFill>
                <a:latin typeface="Trebuchet MS" charset="0"/>
              </a:rPr>
              <a:t>.  </a:t>
            </a:r>
            <a:r>
              <a:rPr lang="ca-ES" sz="2800" b="1" dirty="0">
                <a:solidFill>
                  <a:srgbClr val="262626"/>
                </a:solidFill>
                <a:latin typeface="Trebuchet MS" charset="0"/>
              </a:rPr>
              <a:t>Si et trobes en </a:t>
            </a:r>
            <a:r>
              <a:rPr lang="ca-ES" sz="2800" b="1" dirty="0" smtClean="0">
                <a:solidFill>
                  <a:srgbClr val="262626"/>
                </a:solidFill>
                <a:latin typeface="Trebuchet MS" charset="0"/>
              </a:rPr>
              <a:t>aquestes </a:t>
            </a:r>
            <a:r>
              <a:rPr lang="ca-ES" sz="2800" b="1" dirty="0">
                <a:solidFill>
                  <a:srgbClr val="262626"/>
                </a:solidFill>
                <a:latin typeface="Trebuchet MS" charset="0"/>
              </a:rPr>
              <a:t>circumstàncies:</a:t>
            </a:r>
          </a:p>
          <a:p>
            <a:pPr marL="914400" lvl="1" indent="-457200">
              <a:spcAft>
                <a:spcPts val="1200"/>
              </a:spcAft>
              <a:buFont typeface="Arial" charset="0"/>
              <a:buChar char="•"/>
            </a:pPr>
            <a:r>
              <a:rPr lang="ca-ES" sz="2400" dirty="0">
                <a:solidFill>
                  <a:srgbClr val="262626"/>
                </a:solidFill>
                <a:latin typeface="Trebuchet MS" charset="0"/>
              </a:rPr>
              <a:t>Ets menor de 16 anys, </a:t>
            </a:r>
          </a:p>
          <a:p>
            <a:pPr marL="914400" lvl="1" indent="-457200">
              <a:spcAft>
                <a:spcPts val="1200"/>
              </a:spcAft>
              <a:buFont typeface="Arial" charset="0"/>
              <a:buChar char="•"/>
            </a:pPr>
            <a:r>
              <a:rPr lang="ca-ES" sz="2400" dirty="0">
                <a:solidFill>
                  <a:srgbClr val="262626"/>
                </a:solidFill>
                <a:latin typeface="Trebuchet MS" charset="0"/>
              </a:rPr>
              <a:t>Estàs embarassada o estàs alletant</a:t>
            </a:r>
          </a:p>
          <a:p>
            <a:pPr marL="914400" lvl="1" indent="-457200">
              <a:spcAft>
                <a:spcPts val="1200"/>
              </a:spcAft>
              <a:buFont typeface="Arial" charset="0"/>
              <a:buChar char="•"/>
            </a:pPr>
            <a:r>
              <a:rPr lang="ca-ES" sz="2400" dirty="0">
                <a:solidFill>
                  <a:srgbClr val="262626"/>
                </a:solidFill>
                <a:latin typeface="Trebuchet MS" charset="0"/>
              </a:rPr>
              <a:t>Condueixes o </a:t>
            </a:r>
            <a:r>
              <a:rPr lang="ca-ES" sz="2400" dirty="0" smtClean="0">
                <a:solidFill>
                  <a:srgbClr val="262626"/>
                </a:solidFill>
                <a:latin typeface="Trebuchet MS" charset="0"/>
              </a:rPr>
              <a:t>treballes amb maquinària </a:t>
            </a:r>
            <a:r>
              <a:rPr lang="ca-ES" sz="2400" dirty="0">
                <a:solidFill>
                  <a:srgbClr val="262626"/>
                </a:solidFill>
                <a:latin typeface="Trebuchet MS" charset="0"/>
              </a:rPr>
              <a:t>perillosa</a:t>
            </a:r>
          </a:p>
          <a:p>
            <a:pPr marL="914400" lvl="1" indent="-457200">
              <a:spcAft>
                <a:spcPts val="1200"/>
              </a:spcAft>
              <a:buFont typeface="Arial" charset="0"/>
              <a:buChar char="•"/>
            </a:pPr>
            <a:r>
              <a:rPr lang="ca-ES" sz="2400" dirty="0">
                <a:solidFill>
                  <a:srgbClr val="262626"/>
                </a:solidFill>
                <a:latin typeface="Trebuchet MS" charset="0"/>
              </a:rPr>
              <a:t>Si estàs prenent certs medicament</a:t>
            </a:r>
          </a:p>
          <a:p>
            <a:pPr marL="914400" lvl="1" indent="-457200">
              <a:spcAft>
                <a:spcPts val="1200"/>
              </a:spcAft>
              <a:buFont typeface="Arial" charset="0"/>
              <a:buChar char="•"/>
            </a:pPr>
            <a:r>
              <a:rPr lang="ca-ES" sz="2400" dirty="0">
                <a:solidFill>
                  <a:srgbClr val="262626"/>
                </a:solidFill>
                <a:latin typeface="Trebuchet MS" charset="0"/>
              </a:rPr>
              <a:t>Si fas treballs en alçada o amb risc </a:t>
            </a:r>
            <a:r>
              <a:rPr lang="ca-ES" sz="2400" dirty="0" smtClean="0">
                <a:solidFill>
                  <a:srgbClr val="262626"/>
                </a:solidFill>
                <a:latin typeface="Trebuchet MS" charset="0"/>
              </a:rPr>
              <a:t>per </a:t>
            </a:r>
            <a:r>
              <a:rPr lang="ca-ES" sz="2400" dirty="0">
                <a:solidFill>
                  <a:srgbClr val="262626"/>
                </a:solidFill>
                <a:latin typeface="Trebuchet MS" charset="0"/>
              </a:rPr>
              <a:t>a tercers</a:t>
            </a:r>
          </a:p>
          <a:p>
            <a:pPr marL="457200" indent="-457200">
              <a:buFontTx/>
              <a:buChar char="•"/>
            </a:pPr>
            <a:endParaRPr lang="ca-ES" sz="2400" dirty="0">
              <a:solidFill>
                <a:srgbClr val="262626"/>
              </a:solidFill>
              <a:latin typeface="Trebuchet MS" charset="0"/>
            </a:endParaRPr>
          </a:p>
        </p:txBody>
      </p:sp>
      <p:pic>
        <p:nvPicPr>
          <p:cNvPr id="15" name="Imagen 14" descr="veus-el-que-veus_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6782">
            <a:off x="8270517" y="78921"/>
            <a:ext cx="738454" cy="1282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7305014"/>
      </p:ext>
    </p:extLst>
  </p:cSld>
  <p:clrMapOvr>
    <a:masterClrMapping/>
  </p:clrMapOvr>
  <p:transition spd="med" advClick="0" advTm="2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 bwMode="auto">
          <a:xfrm>
            <a:off x="446088" y="414338"/>
            <a:ext cx="8229600" cy="69935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sz="4000" b="1" dirty="0">
                <a:solidFill>
                  <a:srgbClr val="7191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Quan estàs en risc?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750" y="1393400"/>
            <a:ext cx="7930173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</a:pPr>
            <a:r>
              <a:rPr lang="ca-ES" sz="2400" b="1" dirty="0">
                <a:solidFill>
                  <a:srgbClr val="262626"/>
                </a:solidFill>
                <a:latin typeface="Trebuchet MS" charset="0"/>
              </a:rPr>
              <a:t>3</a:t>
            </a:r>
            <a:r>
              <a:rPr lang="ca-ES" sz="2800" b="1" dirty="0" smtClean="0">
                <a:solidFill>
                  <a:srgbClr val="262626"/>
                </a:solidFill>
                <a:latin typeface="Trebuchet MS" charset="0"/>
              </a:rPr>
              <a:t>.  </a:t>
            </a:r>
            <a:r>
              <a:rPr lang="ca-ES" sz="2800" b="1" dirty="0">
                <a:solidFill>
                  <a:srgbClr val="262626"/>
                </a:solidFill>
                <a:latin typeface="Trebuchet MS" charset="0"/>
              </a:rPr>
              <a:t>Si necessites beure per relacionar-te amb </a:t>
            </a:r>
            <a:r>
              <a:rPr lang="ca-ES" sz="2800" b="1" dirty="0" smtClean="0">
                <a:solidFill>
                  <a:srgbClr val="262626"/>
                </a:solidFill>
                <a:latin typeface="Trebuchet MS" charset="0"/>
              </a:rPr>
              <a:t>els demés </a:t>
            </a:r>
            <a:r>
              <a:rPr lang="ca-ES" sz="2800" b="1" dirty="0">
                <a:solidFill>
                  <a:srgbClr val="262626"/>
                </a:solidFill>
                <a:latin typeface="Trebuchet MS" charset="0"/>
              </a:rPr>
              <a:t>o per enfrontar dificultats </a:t>
            </a:r>
            <a:r>
              <a:rPr lang="ca-ES" sz="2800" b="1" dirty="0" smtClean="0">
                <a:solidFill>
                  <a:srgbClr val="262626"/>
                </a:solidFill>
                <a:latin typeface="Trebuchet MS" charset="0"/>
              </a:rPr>
              <a:t>personals</a:t>
            </a:r>
            <a:endParaRPr lang="es-ES" sz="2800" b="1" dirty="0">
              <a:solidFill>
                <a:srgbClr val="262626"/>
              </a:solidFill>
              <a:latin typeface="Trebuchet MS" charset="0"/>
            </a:endParaRPr>
          </a:p>
        </p:txBody>
      </p:sp>
      <p:pic>
        <p:nvPicPr>
          <p:cNvPr id="12" name="Imagen 11" descr="veus-el-que-veus_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6782">
            <a:off x="8270517" y="78921"/>
            <a:ext cx="738454" cy="1282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" descr="rbrb_275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4866" y="2682240"/>
            <a:ext cx="1643494" cy="18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1309201"/>
      </p:ext>
    </p:extLst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 bwMode="auto">
          <a:xfrm>
            <a:off x="457200" y="385031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sz="4000" b="1" dirty="0">
                <a:solidFill>
                  <a:srgbClr val="7191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  <a:ea typeface="ＭＳ Ｐゴシック" charset="0"/>
                <a:cs typeface="ＭＳ Ｐゴシック" charset="0"/>
              </a:rPr>
              <a:t>Que pots fer si creus que tens problemes amb l’alcohol?</a:t>
            </a:r>
          </a:p>
        </p:txBody>
      </p:sp>
      <p:sp>
        <p:nvSpPr>
          <p:cNvPr id="5" name="QuadreDeText 6"/>
          <p:cNvSpPr txBox="1">
            <a:spLocks noChangeArrowheads="1"/>
          </p:cNvSpPr>
          <p:nvPr/>
        </p:nvSpPr>
        <p:spPr bwMode="auto">
          <a:xfrm>
            <a:off x="827088" y="2010748"/>
            <a:ext cx="766237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ca-ES" dirty="0">
                <a:solidFill>
                  <a:srgbClr val="262626"/>
                </a:solidFill>
                <a:latin typeface="Trebuchet MS" charset="0"/>
              </a:rPr>
              <a:t>Pots intentar </a:t>
            </a:r>
            <a:r>
              <a:rPr lang="ca-ES" b="1" dirty="0">
                <a:solidFill>
                  <a:srgbClr val="262626"/>
                </a:solidFill>
                <a:latin typeface="Trebuchet MS" charset="0"/>
              </a:rPr>
              <a:t>beure menys</a:t>
            </a:r>
          </a:p>
          <a:p>
            <a:endParaRPr lang="ca-ES" dirty="0">
              <a:solidFill>
                <a:srgbClr val="262626"/>
              </a:solidFill>
              <a:latin typeface="Trebuchet MS" charset="0"/>
            </a:endParaRPr>
          </a:p>
          <a:p>
            <a:r>
              <a:rPr lang="ca-ES" dirty="0">
                <a:solidFill>
                  <a:srgbClr val="262626"/>
                </a:solidFill>
                <a:latin typeface="Trebuchet MS" charset="0"/>
              </a:rPr>
              <a:t>2.  Si no pots beure menys pel teu compte tot i que t’ho proposis i algú del teu entorn et diu que beus massa, pot ser un símptoma de </a:t>
            </a:r>
            <a:r>
              <a:rPr lang="ca-ES" b="1" u="sng" dirty="0">
                <a:solidFill>
                  <a:srgbClr val="262626"/>
                </a:solidFill>
                <a:latin typeface="Trebuchet MS" charset="0"/>
              </a:rPr>
              <a:t>dependència</a:t>
            </a:r>
            <a:r>
              <a:rPr lang="ca-ES" dirty="0">
                <a:solidFill>
                  <a:srgbClr val="262626"/>
                </a:solidFill>
                <a:latin typeface="Trebuchet MS" charset="0"/>
              </a:rPr>
              <a:t> o </a:t>
            </a:r>
            <a:r>
              <a:rPr lang="ca-ES" b="1" u="sng" dirty="0" smtClean="0">
                <a:solidFill>
                  <a:srgbClr val="262626"/>
                </a:solidFill>
                <a:latin typeface="Trebuchet MS" charset="0"/>
              </a:rPr>
              <a:t>addicció </a:t>
            </a:r>
            <a:r>
              <a:rPr lang="ca-ES" b="1" u="sng" dirty="0">
                <a:solidFill>
                  <a:srgbClr val="262626"/>
                </a:solidFill>
                <a:latin typeface="Trebuchet MS" charset="0"/>
              </a:rPr>
              <a:t>i necessitis</a:t>
            </a:r>
            <a:r>
              <a:rPr lang="ca-ES" dirty="0">
                <a:solidFill>
                  <a:srgbClr val="262626"/>
                </a:solidFill>
                <a:latin typeface="Trebuchet MS" charset="0"/>
              </a:rPr>
              <a:t> </a:t>
            </a:r>
            <a:r>
              <a:rPr lang="ca-ES" b="1" dirty="0">
                <a:solidFill>
                  <a:srgbClr val="262626"/>
                </a:solidFill>
                <a:latin typeface="Trebuchet MS" charset="0"/>
              </a:rPr>
              <a:t>deixar de beure</a:t>
            </a:r>
          </a:p>
          <a:p>
            <a:r>
              <a:rPr lang="ca-ES" b="1" dirty="0">
                <a:solidFill>
                  <a:srgbClr val="262626"/>
                </a:solidFill>
                <a:latin typeface="Trebuchet MS" charset="0"/>
              </a:rPr>
              <a:t>	</a:t>
            </a:r>
          </a:p>
        </p:txBody>
      </p:sp>
      <p:pic>
        <p:nvPicPr>
          <p:cNvPr id="7" name="Imagen 6" descr="veus-el-que-veus_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6782">
            <a:off x="8270517" y="78921"/>
            <a:ext cx="738454" cy="1282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03562367"/>
      </p:ext>
    </p:extLst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ventura">
  <a:themeElements>
    <a:clrScheme name="Aventura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Aventura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Aventu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Aventura.thmx</Template>
  <TotalTime>332</TotalTime>
  <Words>432</Words>
  <Application>Microsoft Office PowerPoint</Application>
  <PresentationFormat>Presentació en pantalla (16:10)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1" baseType="lpstr">
      <vt:lpstr>Aventura</vt:lpstr>
      <vt:lpstr>15 de novembre Dia sense alcohol</vt:lpstr>
      <vt:lpstr>Objectius de la setmana del cribratge del consum d’alcohol</vt:lpstr>
      <vt:lpstr>El consum d’alcohol en petites quantitats...</vt:lpstr>
      <vt:lpstr>Veus el que beus?</vt:lpstr>
      <vt:lpstr>Quan es beu massa?</vt:lpstr>
      <vt:lpstr>Quan estàs en risc?</vt:lpstr>
      <vt:lpstr>Quan estàs en risc?</vt:lpstr>
      <vt:lpstr>Quan estàs en risc?</vt:lpstr>
      <vt:lpstr>Que pots fer si creus que tens problemes amb l’alcohol?</vt:lpstr>
      <vt:lpstr>Que pots fer si creus que tens problemes amb l’alcohol?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de novembre Dia sense alcohol</dc:title>
  <dc:creator>Xavier Cañadell Alegre</dc:creator>
  <cp:lastModifiedBy>scs</cp:lastModifiedBy>
  <cp:revision>26</cp:revision>
  <dcterms:created xsi:type="dcterms:W3CDTF">2011-11-09T10:30:45Z</dcterms:created>
  <dcterms:modified xsi:type="dcterms:W3CDTF">2012-10-16T10:27:44Z</dcterms:modified>
</cp:coreProperties>
</file>