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265A3F"/>
    <a:srgbClr val="D5F030"/>
    <a:srgbClr val="EDF9A5"/>
    <a:srgbClr val="E4F67A"/>
    <a:srgbClr val="CEEE10"/>
    <a:srgbClr val="005000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34580" autoAdjust="0"/>
    <p:restoredTop sz="86410" autoAdjust="0"/>
  </p:normalViewPr>
  <p:slideViewPr>
    <p:cSldViewPr>
      <p:cViewPr>
        <p:scale>
          <a:sx n="100" d="100"/>
          <a:sy n="100" d="100"/>
        </p:scale>
        <p:origin x="-150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5313F975-1BD3-428D-878F-E3E9BE61DC89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713C8EA-8434-4DAA-93B3-F3290620CC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639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2A97-0E62-40D4-9613-7BFFE02FBE49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3322-084A-4E9F-A7B4-98FEAA2937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64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4F7E-86B4-4A73-886A-1CDAE1860F01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ED94C-76E7-4676-9927-1E6B014B8EE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917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6D530-73B2-4EB2-A96F-F974E8EEF466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9B6B0-1568-4E36-AFEE-111D8D5698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54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597FD-2899-4EE3-A14F-CB3DB7661740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DCA35-8044-4B9C-BA0E-50A1176A178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29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9A33F-4B9D-4AF0-9249-8CC22F7DAECE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657F6-2F2A-439C-A51C-03200845B1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628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1FCE6-E4E9-489D-9EE2-7E4F2AE467F2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C2AC3-13D9-4A03-8D22-41371A42EB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406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1F93-71BE-41AB-9692-ADE91AB4A0C5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A4E01-F1F1-4FC4-81D0-9C63603999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722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F61BA-CB08-455A-8314-DC7967CA1EB7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A1E83-42C3-4150-AA78-C99E47B6F5D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20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832E-69E4-464F-AFBE-011B88128DB4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54F48-5538-4842-A024-A5241F410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92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D6893-6FAC-4CA1-A5EF-DF11D275A04B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337FC-492A-473B-8861-7B1A493699F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00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3649-EBD3-4FE7-AF15-1EA4FA41136D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5070-02FC-4BA3-B74C-3579CB11CA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72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EBDF64-B8D1-4A66-AF58-FFFAEE5AD53E}" type="datetimeFigureOut">
              <a:rPr lang="es-ES"/>
              <a:pPr>
                <a:defRPr/>
              </a:pPr>
              <a:t>08/01/2013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F3CD0F-CE5D-43AA-887E-3C66177B71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hyperlink" Target="http://camfic.formulari.cat/AccesUsuaris.aspx?IdSv=3517&amp;idTp=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5000"/>
            </a:gs>
            <a:gs pos="100000">
              <a:srgbClr val="CEEE1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Subtítulo"/>
          <p:cNvSpPr>
            <a:spLocks noGrp="1"/>
          </p:cNvSpPr>
          <p:nvPr>
            <p:ph type="subTitle" idx="1"/>
          </p:nvPr>
        </p:nvSpPr>
        <p:spPr>
          <a:xfrm>
            <a:off x="1476375" y="1484313"/>
            <a:ext cx="6400800" cy="2304727"/>
          </a:xfrm>
        </p:spPr>
        <p:txBody>
          <a:bodyPr/>
          <a:lstStyle/>
          <a:p>
            <a:pPr eaLnBrk="1" hangingPunct="1"/>
            <a:endParaRPr lang="es-ES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s-ES" b="1" dirty="0" err="1" smtClean="0">
                <a:solidFill>
                  <a:schemeClr val="bg1"/>
                </a:solidFill>
              </a:rPr>
              <a:t>Formació</a:t>
            </a:r>
            <a:r>
              <a:rPr lang="es-ES" b="1" dirty="0" smtClean="0">
                <a:solidFill>
                  <a:schemeClr val="bg1"/>
                </a:solidFill>
              </a:rPr>
              <a:t> de </a:t>
            </a:r>
            <a:r>
              <a:rPr lang="es-ES" b="1" dirty="0" err="1" smtClean="0">
                <a:solidFill>
                  <a:schemeClr val="bg1"/>
                </a:solidFill>
              </a:rPr>
              <a:t>formadors</a:t>
            </a:r>
            <a:r>
              <a:rPr lang="es-ES" b="1" dirty="0" smtClean="0">
                <a:solidFill>
                  <a:schemeClr val="bg1"/>
                </a:solidFill>
              </a:rPr>
              <a:t> en el </a:t>
            </a:r>
            <a:r>
              <a:rPr lang="es-ES" b="1" dirty="0" err="1" smtClean="0">
                <a:solidFill>
                  <a:schemeClr val="bg1"/>
                </a:solidFill>
              </a:rPr>
              <a:t>consens</a:t>
            </a:r>
            <a:r>
              <a:rPr lang="es-ES" b="1" dirty="0" smtClean="0">
                <a:solidFill>
                  <a:schemeClr val="bg1"/>
                </a:solidFill>
              </a:rPr>
              <a:t> </a:t>
            </a:r>
            <a:r>
              <a:rPr lang="es-ES" b="1" dirty="0" err="1" smtClean="0">
                <a:solidFill>
                  <a:schemeClr val="bg1"/>
                </a:solidFill>
              </a:rPr>
              <a:t>català</a:t>
            </a:r>
            <a:r>
              <a:rPr lang="es-ES" b="1" dirty="0" smtClean="0">
                <a:solidFill>
                  <a:schemeClr val="bg1"/>
                </a:solidFill>
              </a:rPr>
              <a:t> sobre </a:t>
            </a:r>
            <a:r>
              <a:rPr lang="es-ES" b="1" dirty="0" err="1" smtClean="0">
                <a:solidFill>
                  <a:schemeClr val="bg1"/>
                </a:solidFill>
              </a:rPr>
              <a:t>atenció</a:t>
            </a:r>
            <a:r>
              <a:rPr lang="es-ES" b="1" dirty="0" smtClean="0">
                <a:solidFill>
                  <a:schemeClr val="bg1"/>
                </a:solidFill>
              </a:rPr>
              <a:t> a la </a:t>
            </a:r>
            <a:r>
              <a:rPr lang="es-ES" b="1" dirty="0" err="1" smtClean="0">
                <a:solidFill>
                  <a:schemeClr val="bg1"/>
                </a:solidFill>
              </a:rPr>
              <a:t>malaltia</a:t>
            </a:r>
            <a:r>
              <a:rPr lang="es-ES" b="1" dirty="0" smtClean="0">
                <a:solidFill>
                  <a:schemeClr val="bg1"/>
                </a:solidFill>
              </a:rPr>
              <a:t> renal </a:t>
            </a:r>
            <a:r>
              <a:rPr lang="es-ES" b="1" dirty="0" err="1" smtClean="0">
                <a:solidFill>
                  <a:schemeClr val="bg1"/>
                </a:solidFill>
              </a:rPr>
              <a:t>crònica</a:t>
            </a:r>
            <a:endParaRPr lang="es-ES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24"/>
          <p:cNvSpPr>
            <a:spLocks noChangeArrowheads="1"/>
          </p:cNvSpPr>
          <p:nvPr/>
        </p:nvSpPr>
        <p:spPr bwMode="auto">
          <a:xfrm>
            <a:off x="0" y="5589588"/>
            <a:ext cx="9144000" cy="12684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a-ES"/>
              <a:t>.</a:t>
            </a:r>
            <a:endParaRPr lang="es-ES"/>
          </a:p>
        </p:txBody>
      </p:sp>
      <p:sp>
        <p:nvSpPr>
          <p:cNvPr id="2052" name="AutoShape 26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flowChartDocument">
            <a:avLst/>
          </a:prstGeom>
          <a:solidFill>
            <a:srgbClr val="005000"/>
          </a:solidFill>
          <a:ln w="9525">
            <a:solidFill>
              <a:srgbClr val="005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/>
          </a:p>
        </p:txBody>
      </p:sp>
      <p:pic>
        <p:nvPicPr>
          <p:cNvPr id="2053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11212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30" descr="ass cat infermer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27738"/>
            <a:ext cx="1100138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31" descr="soc cat h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5" y="5816600"/>
            <a:ext cx="8128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32" descr="camfic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819775"/>
            <a:ext cx="62706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33" descr="sos cat nefr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949950"/>
            <a:ext cx="7969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34" descr="ass cat diabeti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5819775"/>
            <a:ext cx="10382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6021288"/>
          </a:xfrm>
          <a:solidFill>
            <a:srgbClr val="EDF9A5"/>
          </a:solidFill>
        </p:spPr>
        <p:txBody>
          <a:bodyPr/>
          <a:lstStyle/>
          <a:p>
            <a:pPr eaLnBrk="1" hangingPunct="1">
              <a:defRPr/>
            </a:pPr>
            <a:r>
              <a:rPr lang="ca-ES" sz="1400" b="1" dirty="0" smtClean="0"/>
              <a:t/>
            </a:r>
            <a:br>
              <a:rPr lang="ca-ES" sz="1400" b="1" dirty="0" smtClean="0"/>
            </a:br>
            <a:r>
              <a:rPr lang="ca-ES" sz="1800" b="1" dirty="0" smtClean="0">
                <a:solidFill>
                  <a:srgbClr val="265A3F"/>
                </a:solidFill>
              </a:rPr>
              <a:t>Detecció </a:t>
            </a:r>
            <a:r>
              <a:rPr lang="ca-ES" sz="1800" b="1" dirty="0">
                <a:solidFill>
                  <a:srgbClr val="265A3F"/>
                </a:solidFill>
              </a:rPr>
              <a:t>i classificació de la MRC </a:t>
            </a:r>
            <a:r>
              <a:rPr lang="ca-ES" sz="1800" dirty="0" smtClean="0">
                <a:solidFill>
                  <a:srgbClr val="265A3F"/>
                </a:solidFill>
              </a:rPr>
              <a:t/>
            </a:r>
            <a:br>
              <a:rPr lang="ca-ES" sz="1800" dirty="0" smtClean="0">
                <a:solidFill>
                  <a:srgbClr val="265A3F"/>
                </a:solidFill>
              </a:rPr>
            </a:br>
            <a:r>
              <a:rPr lang="ca-ES" sz="1800" b="1" dirty="0" smtClean="0">
                <a:solidFill>
                  <a:srgbClr val="265A3F"/>
                </a:solidFill>
              </a:rPr>
              <a:t>Significació clínica, progressió i objectius terapèutics </a:t>
            </a:r>
            <a:r>
              <a:rPr lang="ca-ES" sz="1800" dirty="0">
                <a:solidFill>
                  <a:srgbClr val="265A3F"/>
                </a:solidFill>
              </a:rPr>
              <a:t/>
            </a:r>
            <a:br>
              <a:rPr lang="ca-ES" sz="1800" dirty="0">
                <a:solidFill>
                  <a:srgbClr val="265A3F"/>
                </a:solidFill>
              </a:rPr>
            </a:br>
            <a:r>
              <a:rPr lang="ca-ES" sz="1800" b="1" dirty="0">
                <a:solidFill>
                  <a:srgbClr val="265A3F"/>
                </a:solidFill>
              </a:rPr>
              <a:t>Criteris de derivació i maneig compartit entre Atenció Primària i Especialitzada </a:t>
            </a:r>
            <a:r>
              <a:rPr lang="ca-ES" sz="1800" dirty="0">
                <a:solidFill>
                  <a:srgbClr val="265A3F"/>
                </a:solidFill>
              </a:rPr>
              <a:t/>
            </a:r>
            <a:br>
              <a:rPr lang="ca-ES" sz="1800" dirty="0">
                <a:solidFill>
                  <a:srgbClr val="265A3F"/>
                </a:solidFill>
              </a:rPr>
            </a:br>
            <a:r>
              <a:rPr lang="ca-ES" sz="1800" b="1" dirty="0">
                <a:solidFill>
                  <a:srgbClr val="265A3F"/>
                </a:solidFill>
              </a:rPr>
              <a:t>Discussió d’un cas clínic </a:t>
            </a:r>
            <a:r>
              <a:rPr lang="ca-ES" sz="1400" dirty="0" smtClean="0"/>
              <a:t/>
            </a:r>
            <a:br>
              <a:rPr lang="ca-ES" sz="1400" dirty="0" smtClean="0"/>
            </a:br>
            <a:r>
              <a:rPr lang="ca-ES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Durada: </a:t>
            </a:r>
            <a:r>
              <a:rPr lang="ca-E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2h</a:t>
            </a:r>
            <a:br>
              <a:rPr lang="ca-ES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ca-ES" sz="1400" dirty="0" smtClean="0"/>
              <a:t/>
            </a:r>
            <a:br>
              <a:rPr lang="ca-ES" sz="1400" dirty="0" smtClean="0"/>
            </a:br>
            <a:r>
              <a:rPr lang="ca-ES" sz="1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a-ES" sz="1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a-ES" sz="1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a-ES" sz="1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a-ES" sz="1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a-ES" sz="1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a-ES" sz="1400" dirty="0" smtClean="0"/>
              <a:t/>
            </a:r>
            <a:br>
              <a:rPr lang="ca-ES" sz="1400" dirty="0" smtClean="0"/>
            </a:br>
            <a:r>
              <a:rPr lang="ca-ES" sz="1400" dirty="0" smtClean="0"/>
              <a:t> </a:t>
            </a:r>
            <a:br>
              <a:rPr lang="ca-ES" sz="1400" dirty="0" smtClean="0"/>
            </a:br>
            <a:r>
              <a:rPr lang="ca-ES" sz="1400" dirty="0" smtClean="0"/>
              <a:t/>
            </a:r>
            <a:br>
              <a:rPr lang="ca-ES" sz="1400" dirty="0" smtClean="0"/>
            </a:br>
            <a:r>
              <a:rPr lang="ca-ES" sz="1400" dirty="0" smtClean="0"/>
              <a:t/>
            </a:r>
            <a:br>
              <a:rPr lang="ca-ES" sz="1400" dirty="0" smtClean="0"/>
            </a:br>
            <a:r>
              <a:rPr lang="ca-ES" sz="1400" dirty="0" smtClean="0"/>
              <a:t/>
            </a:r>
            <a:br>
              <a:rPr lang="ca-ES" sz="1400" dirty="0" smtClean="0"/>
            </a:br>
            <a:r>
              <a:rPr lang="ca-ES" sz="4000" dirty="0"/>
              <a:t/>
            </a:r>
            <a:br>
              <a:rPr lang="ca-ES" sz="4000" dirty="0"/>
            </a:br>
            <a:endParaRPr lang="es-ES" sz="4000" dirty="0" smtClean="0">
              <a:latin typeface="Verdana" pitchFamily="34" charset="0"/>
            </a:endParaRPr>
          </a:p>
        </p:txBody>
      </p:sp>
      <p:pic>
        <p:nvPicPr>
          <p:cNvPr id="3075" name="Picture 3" descr="camf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7287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camf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72878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9144000" cy="1341438"/>
          </a:xfrm>
          <a:prstGeom prst="flowChartDocument">
            <a:avLst/>
          </a:prstGeom>
          <a:solidFill>
            <a:srgbClr val="005000"/>
          </a:solidFill>
          <a:ln w="9525">
            <a:solidFill>
              <a:srgbClr val="005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a-ES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0800000">
            <a:off x="0" y="6309320"/>
            <a:ext cx="9144000" cy="756517"/>
          </a:xfrm>
          <a:prstGeom prst="flowChartDocument">
            <a:avLst/>
          </a:prstGeom>
          <a:solidFill>
            <a:srgbClr val="D5F030"/>
          </a:solidFill>
          <a:ln w="9525">
            <a:solidFill>
              <a:srgbClr val="D5F03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ca-ES"/>
          </a:p>
        </p:txBody>
      </p:sp>
      <p:pic>
        <p:nvPicPr>
          <p:cNvPr id="7" name="Picture 2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813" y="6453336"/>
            <a:ext cx="391651" cy="48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32456"/>
              </p:ext>
            </p:extLst>
          </p:nvPr>
        </p:nvGraphicFramePr>
        <p:xfrm>
          <a:off x="799471" y="3429000"/>
          <a:ext cx="7504409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4409"/>
              </a:tblGrid>
              <a:tr h="169024">
                <a:tc>
                  <a:txBody>
                    <a:bodyPr/>
                    <a:lstStyle/>
                    <a:p>
                      <a:r>
                        <a:rPr lang="ca-ES" sz="1600" b="1" dirty="0" smtClean="0">
                          <a:solidFill>
                            <a:srgbClr val="EDF9A5"/>
                          </a:solidFill>
                        </a:rPr>
                        <a:t>Dates i llocs de realització:</a:t>
                      </a:r>
                      <a:endParaRPr lang="ca-ES" sz="1600" b="0" dirty="0">
                        <a:solidFill>
                          <a:srgbClr val="EDF9A5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1343144">
                <a:tc>
                  <a:txBody>
                    <a:bodyPr/>
                    <a:lstStyle/>
                    <a:p>
                      <a:r>
                        <a:rPr lang="ca-ES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/>
                      </a:r>
                      <a:br>
                        <a:rPr lang="ca-ES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</a:br>
                      <a:r>
                        <a:rPr lang="ca-ES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Nova edició</a:t>
                      </a:r>
                      <a:r>
                        <a:rPr lang="ca-ES" sz="12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ca-ES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Barcelona : </a:t>
                      </a:r>
                      <a: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/>
                      </a:r>
                      <a:b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Seu de la CAMFiC – 29 de gener de 2013 – de 17 a 19 h.</a:t>
                      </a:r>
                      <a:b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/>
                      </a:r>
                      <a:b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ca-ES" sz="12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Inscripcions gratuïtes</a:t>
                      </a:r>
                    </a:p>
                    <a:p>
                      <a:r>
                        <a:rPr lang="ca-ES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   Inscriu-te</a:t>
                      </a:r>
                      <a: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 </a:t>
                      </a:r>
                      <a:r>
                        <a:rPr lang="ca-ES" sz="1200" b="1" dirty="0" smtClean="0">
                          <a:solidFill>
                            <a:schemeClr val="tx2">
                              <a:lumMod val="40000"/>
                              <a:lumOff val="60000"/>
                            </a:schemeClr>
                          </a:solidFill>
                          <a:hlinkClick r:id="rId4"/>
                        </a:rPr>
                        <a:t>Barcelona</a:t>
                      </a:r>
                      <a:endParaRPr lang="ca-ES" sz="1200" b="0" dirty="0" smtClean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  <a:p>
                      <a: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/>
                      </a:r>
                      <a:br>
                        <a:rPr lang="ca-ES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endParaRPr lang="ca-ES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4F67A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671342" y="260648"/>
            <a:ext cx="2052228" cy="664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latin typeface="+mj-lt"/>
              </a:rPr>
              <a:t>Programa</a:t>
            </a:r>
            <a:endParaRPr lang="ca-ES" sz="36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4385"/>
            <a:ext cx="95250" cy="104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22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 Detecció i classificació de la MRC  Significació clínica, progressió i objectius terapèutics  Criteris de derivació i maneig compartit entre Atenció Primària i Especialitzada  Discussió d’un cas clínic  Durada: 2h            </vt:lpstr>
    </vt:vector>
  </TitlesOfParts>
  <Company>CAMFiC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Preferred Customer</dc:creator>
  <cp:lastModifiedBy>Veronica Monterde</cp:lastModifiedBy>
  <cp:revision>38</cp:revision>
  <cp:lastPrinted>2012-09-14T11:54:04Z</cp:lastPrinted>
  <dcterms:created xsi:type="dcterms:W3CDTF">2008-05-06T14:17:29Z</dcterms:created>
  <dcterms:modified xsi:type="dcterms:W3CDTF">2013-01-08T11:02:31Z</dcterms:modified>
</cp:coreProperties>
</file>